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"/>
  </p:handoutMasterIdLst>
  <p:sldIdLst>
    <p:sldId id="258" r:id="rId2"/>
  </p:sldIdLst>
  <p:sldSz cx="25203150" cy="36004500"/>
  <p:notesSz cx="6858000" cy="9144000"/>
  <p:defaultTextStyle>
    <a:defPPr>
      <a:defRPr lang="es-CO"/>
    </a:defPPr>
    <a:lvl1pPr marL="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1pPr>
    <a:lvl2pPr marL="174879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2pPr>
    <a:lvl3pPr marL="349758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3pPr>
    <a:lvl4pPr marL="524637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4pPr>
    <a:lvl5pPr marL="699516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5pPr>
    <a:lvl6pPr marL="874395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6pPr>
    <a:lvl7pPr marL="1049274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7pPr>
    <a:lvl8pPr marL="1224153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8pPr>
    <a:lvl9pPr marL="1399032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40">
          <p15:clr>
            <a:srgbClr val="A4A3A4"/>
          </p15:clr>
        </p15:guide>
        <p15:guide id="2" pos="79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C965"/>
    <a:srgbClr val="295688"/>
    <a:srgbClr val="CC6634"/>
    <a:srgbClr val="668C46"/>
    <a:srgbClr val="663366"/>
    <a:srgbClr val="E66400"/>
    <a:srgbClr val="003399"/>
    <a:srgbClr val="915000"/>
    <a:srgbClr val="006639"/>
    <a:srgbClr val="0067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0" autoAdjust="0"/>
    <p:restoredTop sz="94660"/>
  </p:normalViewPr>
  <p:slideViewPr>
    <p:cSldViewPr>
      <p:cViewPr>
        <p:scale>
          <a:sx n="50" d="100"/>
          <a:sy n="50" d="100"/>
        </p:scale>
        <p:origin x="576" y="36"/>
      </p:cViewPr>
      <p:guideLst>
        <p:guide orient="horz" pos="11340"/>
        <p:guide pos="793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58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ABEAF-95F9-44D9-8220-B5EB390C6BFF}" type="datetimeFigureOut">
              <a:rPr lang="es-CO" smtClean="0"/>
              <a:t>28/11/2015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B9EF3-57EF-49F1-93E1-F89EDA84B7D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4449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7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890236" y="11184739"/>
            <a:ext cx="21422678" cy="771763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780473" y="20402552"/>
            <a:ext cx="17642205" cy="92011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748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97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246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995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743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492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24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99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28/11/2015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834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28/11/2015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 smtClean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Titulo resumen</a:t>
            </a:r>
            <a:endParaRPr lang="es-CO" dirty="0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-23814" y="2448521"/>
            <a:ext cx="12672000" cy="720000"/>
          </a:xfrm>
          <a:solidFill>
            <a:srgbClr val="57AC46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IMAGINE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9F417E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9F417E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-1" y="34924130"/>
            <a:ext cx="25200000" cy="1080000"/>
          </a:xfrm>
          <a:prstGeom prst="rect">
            <a:avLst/>
          </a:prstGeom>
          <a:solidFill>
            <a:srgbClr val="57AC4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mtClean="0"/>
              <a:t> </a:t>
            </a:r>
            <a:endParaRPr lang="es-CO"/>
          </a:p>
        </p:txBody>
      </p:sp>
      <p:sp>
        <p:nvSpPr>
          <p:cNvPr id="32" name="21 Marcador de texto"/>
          <p:cNvSpPr>
            <a:spLocks noGrp="1"/>
          </p:cNvSpPr>
          <p:nvPr>
            <p:ph type="body" sz="quarter" idx="33" hasCustomPrompt="1"/>
          </p:nvPr>
        </p:nvSpPr>
        <p:spPr>
          <a:xfrm>
            <a:off x="12646013" y="2448521"/>
            <a:ext cx="12600000" cy="720000"/>
          </a:xfrm>
          <a:solidFill>
            <a:srgbClr val="57AC46">
              <a:alpha val="25098"/>
            </a:srgbClr>
          </a:solidFill>
        </p:spPr>
        <p:txBody>
          <a:bodyPr>
            <a:noAutofit/>
          </a:bodyPr>
          <a:lstStyle>
            <a:lvl1pPr marL="0" indent="0" algn="r">
              <a:buNone/>
              <a:defRPr sz="3200" b="1" i="1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Asesor: &lt;asesor&gt; (&lt;correo asesor&gt;@uniandes.edu.co)</a:t>
            </a:r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http://sisetmas.uniandes.edu.co</a:t>
            </a:r>
            <a:endParaRPr lang="es-CO" sz="2400" b="1" dirty="0"/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sp>
        <p:nvSpPr>
          <p:cNvPr id="38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introducción</a:t>
            </a:r>
            <a:r>
              <a:rPr lang="es-CO" dirty="0" smtClean="0"/>
              <a:t> del proyecto</a:t>
            </a:r>
            <a:endParaRPr lang="es-ES" dirty="0" smtClean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objetivos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el diseño e implementación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metodología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resultados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las conclusiones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" y="251"/>
            <a:ext cx="25282526" cy="250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D:\Dropbox\Personales\Uniandes\Proyectos\Websis\iconos\svg\Redes\twitter_9F417E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5952" y="35209385"/>
            <a:ext cx="720000" cy="58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Dropbox\Personales\Uniandes\Proyectos\Websis\iconos\svg\Redes\web_9F417E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05" y="3514015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Dropbox\Personales\Uniandes\Proyectos\Websis\iconos\svg\Redes\facebook_9F417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438" y="3510413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642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28/11/2015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 smtClean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Titulo resumen</a:t>
            </a:r>
            <a:endParaRPr lang="es-CO" dirty="0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175" y="2448521"/>
            <a:ext cx="25200000" cy="720000"/>
          </a:xfrm>
          <a:solidFill>
            <a:srgbClr val="006772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err="1" smtClean="0"/>
              <a:t>ARTIxxx</a:t>
            </a:r>
            <a:r>
              <a:rPr lang="es-ES" dirty="0" smtClean="0"/>
              <a:t> - &lt;Nombre del Curso&gt;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BB7F00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BB7F00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-1" y="34924130"/>
            <a:ext cx="25200000" cy="1080000"/>
          </a:xfrm>
          <a:prstGeom prst="rect">
            <a:avLst/>
          </a:prstGeom>
          <a:solidFill>
            <a:srgbClr val="006772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mtClean="0"/>
              <a:t> </a:t>
            </a:r>
            <a:endParaRPr lang="es-CO"/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http://sisetmas.uniandes.edu.co</a:t>
            </a:r>
            <a:endParaRPr lang="es-CO" sz="2400" b="1" dirty="0"/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sp>
        <p:nvSpPr>
          <p:cNvPr id="38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introducción</a:t>
            </a:r>
            <a:r>
              <a:rPr lang="es-CO" dirty="0" smtClean="0"/>
              <a:t> del proyecto</a:t>
            </a:r>
            <a:endParaRPr lang="es-ES" dirty="0" smtClean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objetivos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el diseño e implementación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metodología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resultados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las conclusiones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pic>
        <p:nvPicPr>
          <p:cNvPr id="2050" name="Picture 2" descr="D:\Dropbox\Personales\Uniandes\Proyectos\Websis\iconos\svg\Redes\twitter_BB7F00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5871" y="35224235"/>
            <a:ext cx="720000" cy="58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Dropbox\Personales\Uniandes\Proyectos\Websis\iconos\svg\Redes\web_BB7F00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05" y="3510413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Dropbox\Personales\Uniandes\Proyectos\Websis\iconos\svg\Redes\facebook_BB7F00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6294" y="351258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"/>
            <a:ext cx="25282526" cy="2500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6480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28/11/2015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 smtClean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Titulo resumen</a:t>
            </a:r>
            <a:endParaRPr lang="es-CO" dirty="0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175" y="2448521"/>
            <a:ext cx="25200000" cy="720000"/>
          </a:xfrm>
          <a:solidFill>
            <a:srgbClr val="006639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err="1" smtClean="0"/>
              <a:t>MSINxxx</a:t>
            </a:r>
            <a:r>
              <a:rPr lang="es-ES" dirty="0" smtClean="0"/>
              <a:t> - &lt;Nombre del Curso&gt;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915000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915000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-1" y="34924130"/>
            <a:ext cx="25200000" cy="1080000"/>
          </a:xfrm>
          <a:prstGeom prst="rect">
            <a:avLst/>
          </a:prstGeom>
          <a:solidFill>
            <a:srgbClr val="00663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mtClean="0"/>
              <a:t> </a:t>
            </a:r>
            <a:endParaRPr lang="es-CO"/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http://sisetmas.uniandes.edu.co</a:t>
            </a:r>
            <a:endParaRPr lang="es-CO" sz="2400" b="1" dirty="0"/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sp>
        <p:nvSpPr>
          <p:cNvPr id="38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introducción</a:t>
            </a:r>
            <a:r>
              <a:rPr lang="es-CO" dirty="0" smtClean="0"/>
              <a:t> del proyecto</a:t>
            </a:r>
            <a:endParaRPr lang="es-ES" dirty="0" smtClean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objetivos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el diseño e implementación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metodología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resultados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las conclusiones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pic>
        <p:nvPicPr>
          <p:cNvPr id="4097" name="Picture 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282526" cy="2500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D:\Dropbox\Personales\Uniandes\Proyectos\Websis\iconos\svg\Redes\web_915000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05" y="351141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Dropbox\Personales\Uniandes\Proyectos\Websis\iconos\svg\Redes\facebook_915000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481" y="3515500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Dropbox\Personales\Uniandes\Proyectos\Websis\iconos\svg\Redes\twitter_915000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673" y="35224235"/>
            <a:ext cx="720000" cy="58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295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B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28/11/2015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 smtClean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Titulo resumen</a:t>
            </a:r>
            <a:endParaRPr lang="es-CO" dirty="0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175" y="2448521"/>
            <a:ext cx="25200000" cy="720000"/>
          </a:xfrm>
          <a:solidFill>
            <a:srgbClr val="003399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err="1" smtClean="0"/>
              <a:t>MBITxxx</a:t>
            </a:r>
            <a:r>
              <a:rPr lang="es-ES" dirty="0" smtClean="0"/>
              <a:t> - &lt;Nombre del Curso&gt;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E66400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E66400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0" y="34924130"/>
            <a:ext cx="25236000" cy="1080000"/>
          </a:xfrm>
          <a:prstGeom prst="rect">
            <a:avLst/>
          </a:prstGeom>
          <a:solidFill>
            <a:srgbClr val="00339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mtClean="0"/>
              <a:t> </a:t>
            </a:r>
            <a:endParaRPr lang="es-CO"/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http://sisetmas.uniandes.edu.co</a:t>
            </a:r>
            <a:endParaRPr lang="es-CO" sz="2400" b="1" dirty="0"/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sp>
        <p:nvSpPr>
          <p:cNvPr id="38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introducción</a:t>
            </a:r>
            <a:r>
              <a:rPr lang="es-CO" dirty="0" smtClean="0"/>
              <a:t> del proyecto</a:t>
            </a:r>
            <a:endParaRPr lang="es-ES" dirty="0" smtClean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objetivos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el diseño e implementación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metodología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resultados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las conclusiones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373013" cy="250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 descr="D:\Dropbox\Personales\Uniandes\Proyectos\Websis\iconos\svg\Redes\facebook_E66400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7057" y="351402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Dropbox\Personales\Uniandes\Proyectos\Websis\iconos\svg\Redes\twitter_E66400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5951" y="35206688"/>
            <a:ext cx="720000" cy="58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Dropbox\Personales\Uniandes\Proyectos\Websis\iconos\svg\Redes\web_E66400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185" y="3510413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356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28/11/2015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 smtClean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Titulo resumen</a:t>
            </a:r>
            <a:endParaRPr lang="es-CO" dirty="0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175" y="2448521"/>
            <a:ext cx="25200000" cy="720000"/>
          </a:xfrm>
          <a:solidFill>
            <a:srgbClr val="663366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err="1" smtClean="0"/>
              <a:t>MISOxxx</a:t>
            </a:r>
            <a:r>
              <a:rPr lang="es-ES" dirty="0" smtClean="0"/>
              <a:t> - &lt;Nombre del Curso&gt;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668C46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668C46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0" y="34924130"/>
            <a:ext cx="25236000" cy="1080000"/>
          </a:xfrm>
          <a:prstGeom prst="rect">
            <a:avLst/>
          </a:prstGeom>
          <a:solidFill>
            <a:srgbClr val="66336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mtClean="0"/>
              <a:t> </a:t>
            </a:r>
            <a:endParaRPr lang="es-CO"/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http://sisetmas.uniandes.edu.co</a:t>
            </a:r>
            <a:endParaRPr lang="es-CO" sz="2400" b="1" dirty="0"/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sp>
        <p:nvSpPr>
          <p:cNvPr id="38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introducción</a:t>
            </a:r>
            <a:r>
              <a:rPr lang="es-CO" dirty="0" smtClean="0"/>
              <a:t> del proyecto</a:t>
            </a:r>
            <a:endParaRPr lang="es-ES" dirty="0" smtClean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objetivos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el diseño e implementación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metodología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resultados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las conclusiones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pic>
        <p:nvPicPr>
          <p:cNvPr id="3073" name="Picture 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373013" cy="250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D:\Dropbox\Personales\Uniandes\Proyectos\Websis\iconos\svg\Redes\web_668c46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854" y="3508403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Dropbox\Personales\Uniandes\Proyectos\Websis\iconos\svg\Redes\facebook_668c46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503" y="35140233"/>
            <a:ext cx="720000" cy="7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Dropbox\Personales\Uniandes\Proyectos\Websis\iconos\svg\Redes\twitter_668c46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7959" y="35212162"/>
            <a:ext cx="720000" cy="58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165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28/11/2015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 smtClean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Titulo resumen</a:t>
            </a:r>
            <a:endParaRPr lang="es-CO" dirty="0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174" y="2448520"/>
            <a:ext cx="25235825" cy="720081"/>
          </a:xfrm>
          <a:solidFill>
            <a:srgbClr val="CC6634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err="1" smtClean="0"/>
              <a:t>ISISxxx</a:t>
            </a:r>
            <a:r>
              <a:rPr lang="es-ES" dirty="0" smtClean="0"/>
              <a:t> - &lt;Nombre del Curso&gt;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295688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295688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0" y="34924130"/>
            <a:ext cx="25236000" cy="1080000"/>
          </a:xfrm>
          <a:prstGeom prst="rect">
            <a:avLst/>
          </a:prstGeom>
          <a:solidFill>
            <a:srgbClr val="CC6634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mtClean="0"/>
              <a:t> </a:t>
            </a:r>
            <a:endParaRPr lang="es-CO"/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http://sisetmas.uniandes.edu.co</a:t>
            </a:r>
            <a:endParaRPr lang="es-CO" sz="2400" b="1" dirty="0"/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sp>
        <p:nvSpPr>
          <p:cNvPr id="38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introducción</a:t>
            </a:r>
            <a:r>
              <a:rPr lang="es-CO" dirty="0" smtClean="0"/>
              <a:t> del proyecto</a:t>
            </a:r>
            <a:endParaRPr lang="es-ES" dirty="0" smtClean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objetivos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el diseño e implementación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metodología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resultados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las conclusiones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pic>
        <p:nvPicPr>
          <p:cNvPr id="4097" name="Picture 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373013" cy="250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D:\Dropbox\Personales\Uniandes\Proyectos\Websis\iconos\svg\Redes\twitter_295685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4522" y="35104130"/>
            <a:ext cx="89142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Dropbox\Personales\Uniandes\Proyectos\Websis\iconos\svg\Redes\web_295685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05" y="351402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Dropbox\Personales\Uniandes\Proyectos\Websis\iconos\svg\Redes\facebook_295685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495" y="3510413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624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28/11/2015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 smtClean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Titulo resumen</a:t>
            </a:r>
            <a:endParaRPr lang="es-CO" dirty="0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174" y="2448520"/>
            <a:ext cx="25235825" cy="720081"/>
          </a:xfrm>
          <a:solidFill>
            <a:srgbClr val="DBC965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err="1" smtClean="0"/>
              <a:t>ISISxxx</a:t>
            </a:r>
            <a:r>
              <a:rPr lang="es-ES" dirty="0" smtClean="0"/>
              <a:t> - &lt;Nombre del Curso&gt;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295688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295688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0" y="34924130"/>
            <a:ext cx="25236000" cy="1080000"/>
          </a:xfrm>
          <a:prstGeom prst="rect">
            <a:avLst/>
          </a:prstGeom>
          <a:solidFill>
            <a:srgbClr val="DBC96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mtClean="0"/>
              <a:t> </a:t>
            </a:r>
            <a:endParaRPr lang="es-CO"/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http://sisetmas.uniandes.edu.co</a:t>
            </a:r>
            <a:endParaRPr lang="es-CO" sz="2400" b="1" dirty="0"/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sp>
        <p:nvSpPr>
          <p:cNvPr id="38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introducción</a:t>
            </a:r>
            <a:r>
              <a:rPr lang="es-CO" dirty="0" smtClean="0"/>
              <a:t> del proyecto</a:t>
            </a:r>
            <a:endParaRPr lang="es-ES" dirty="0" smtClean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objetivos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el diseño e implementación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metodología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resultados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las conclusiones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pic>
        <p:nvPicPr>
          <p:cNvPr id="4098" name="Picture 2" descr="D:\Dropbox\Personales\Uniandes\Proyectos\Websis\iconos\svg\Redes\twitter_295685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4522" y="35104130"/>
            <a:ext cx="89142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Dropbox\Personales\Uniandes\Proyectos\Websis\iconos\svg\Redes\web_295685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05" y="351402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Dropbox\Personales\Uniandes\Proyectos\Websis\iconos\svg\Redes\facebook_295685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495" y="3510413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373013" cy="250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9878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60159" y="1433514"/>
            <a:ext cx="8291664" cy="6100763"/>
          </a:xfrm>
        </p:spPr>
        <p:txBody>
          <a:bodyPr anchor="b"/>
          <a:lstStyle>
            <a:lvl1pPr algn="l">
              <a:defRPr sz="77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9853733" y="1433516"/>
            <a:ext cx="14089263" cy="30728846"/>
          </a:xfrm>
        </p:spPr>
        <p:txBody>
          <a:bodyPr/>
          <a:lstStyle>
            <a:lvl1pPr>
              <a:defRPr sz="12200"/>
            </a:lvl1pPr>
            <a:lvl2pPr>
              <a:defRPr sz="10700"/>
            </a:lvl2pPr>
            <a:lvl3pPr>
              <a:defRPr sz="92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260159" y="7534279"/>
            <a:ext cx="8291664" cy="24628081"/>
          </a:xfrm>
        </p:spPr>
        <p:txBody>
          <a:bodyPr/>
          <a:lstStyle>
            <a:lvl1pPr marL="0" indent="0">
              <a:buNone/>
              <a:defRPr sz="5400"/>
            </a:lvl1pPr>
            <a:lvl2pPr marL="1748790" indent="0">
              <a:buNone/>
              <a:defRPr sz="4600"/>
            </a:lvl2pPr>
            <a:lvl3pPr marL="3497580" indent="0">
              <a:buNone/>
              <a:defRPr sz="3800"/>
            </a:lvl3pPr>
            <a:lvl4pPr marL="5246370" indent="0">
              <a:buNone/>
              <a:defRPr sz="3400"/>
            </a:lvl4pPr>
            <a:lvl5pPr marL="6995160" indent="0">
              <a:buNone/>
              <a:defRPr sz="3400"/>
            </a:lvl5pPr>
            <a:lvl6pPr marL="8743950" indent="0">
              <a:buNone/>
              <a:defRPr sz="3400"/>
            </a:lvl6pPr>
            <a:lvl7pPr marL="10492740" indent="0">
              <a:buNone/>
              <a:defRPr sz="3400"/>
            </a:lvl7pPr>
            <a:lvl8pPr marL="12241530" indent="0">
              <a:buNone/>
              <a:defRPr sz="3400"/>
            </a:lvl8pPr>
            <a:lvl9pPr marL="13990320" indent="0">
              <a:buNone/>
              <a:defRPr sz="3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28/11/2015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0237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39994" y="25203153"/>
            <a:ext cx="15121890" cy="2975376"/>
          </a:xfrm>
        </p:spPr>
        <p:txBody>
          <a:bodyPr anchor="b"/>
          <a:lstStyle>
            <a:lvl1pPr algn="l">
              <a:defRPr sz="77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4939994" y="3217067"/>
            <a:ext cx="15121890" cy="21602700"/>
          </a:xfrm>
        </p:spPr>
        <p:txBody>
          <a:bodyPr/>
          <a:lstStyle>
            <a:lvl1pPr marL="0" indent="0">
              <a:buNone/>
              <a:defRPr sz="12200"/>
            </a:lvl1pPr>
            <a:lvl2pPr marL="1748790" indent="0">
              <a:buNone/>
              <a:defRPr sz="10700"/>
            </a:lvl2pPr>
            <a:lvl3pPr marL="3497580" indent="0">
              <a:buNone/>
              <a:defRPr sz="9200"/>
            </a:lvl3pPr>
            <a:lvl4pPr marL="5246370" indent="0">
              <a:buNone/>
              <a:defRPr sz="7700"/>
            </a:lvl4pPr>
            <a:lvl5pPr marL="6995160" indent="0">
              <a:buNone/>
              <a:defRPr sz="7700"/>
            </a:lvl5pPr>
            <a:lvl6pPr marL="8743950" indent="0">
              <a:buNone/>
              <a:defRPr sz="7700"/>
            </a:lvl6pPr>
            <a:lvl7pPr marL="10492740" indent="0">
              <a:buNone/>
              <a:defRPr sz="7700"/>
            </a:lvl7pPr>
            <a:lvl8pPr marL="12241530" indent="0">
              <a:buNone/>
              <a:defRPr sz="7700"/>
            </a:lvl8pPr>
            <a:lvl9pPr marL="13990320" indent="0">
              <a:buNone/>
              <a:defRPr sz="7700"/>
            </a:lvl9pPr>
          </a:lstStyle>
          <a:p>
            <a:r>
              <a:rPr lang="es-ES" smtClean="0"/>
              <a:t>Haga clic en el icono para agregar una imagen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939994" y="28178529"/>
            <a:ext cx="15121890" cy="4225524"/>
          </a:xfrm>
        </p:spPr>
        <p:txBody>
          <a:bodyPr/>
          <a:lstStyle>
            <a:lvl1pPr marL="0" indent="0">
              <a:buNone/>
              <a:defRPr sz="5400"/>
            </a:lvl1pPr>
            <a:lvl2pPr marL="1748790" indent="0">
              <a:buNone/>
              <a:defRPr sz="4600"/>
            </a:lvl2pPr>
            <a:lvl3pPr marL="3497580" indent="0">
              <a:buNone/>
              <a:defRPr sz="3800"/>
            </a:lvl3pPr>
            <a:lvl4pPr marL="5246370" indent="0">
              <a:buNone/>
              <a:defRPr sz="3400"/>
            </a:lvl4pPr>
            <a:lvl5pPr marL="6995160" indent="0">
              <a:buNone/>
              <a:defRPr sz="3400"/>
            </a:lvl5pPr>
            <a:lvl6pPr marL="8743950" indent="0">
              <a:buNone/>
              <a:defRPr sz="3400"/>
            </a:lvl6pPr>
            <a:lvl7pPr marL="10492740" indent="0">
              <a:buNone/>
              <a:defRPr sz="3400"/>
            </a:lvl7pPr>
            <a:lvl8pPr marL="12241530" indent="0">
              <a:buNone/>
              <a:defRPr sz="3400"/>
            </a:lvl8pPr>
            <a:lvl9pPr marL="13990320" indent="0">
              <a:buNone/>
              <a:defRPr sz="3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28/11/2015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0331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28/11/2015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2843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28/11/2015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1561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18272286" y="1441856"/>
            <a:ext cx="5670709" cy="30720506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260157" y="1441856"/>
            <a:ext cx="16592074" cy="30720506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28/11/2015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238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90876" y="23136226"/>
            <a:ext cx="21422678" cy="7150894"/>
          </a:xfrm>
        </p:spPr>
        <p:txBody>
          <a:bodyPr anchor="t"/>
          <a:lstStyle>
            <a:lvl1pPr algn="l">
              <a:defRPr sz="153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990876" y="15260249"/>
            <a:ext cx="21422678" cy="7875980"/>
          </a:xfrm>
        </p:spPr>
        <p:txBody>
          <a:bodyPr anchor="b"/>
          <a:lstStyle>
            <a:lvl1pPr marL="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1pPr>
            <a:lvl2pPr marL="174879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2pPr>
            <a:lvl3pPr marL="3497580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3pPr>
            <a:lvl4pPr marL="524637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4pPr>
            <a:lvl5pPr marL="699516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5pPr>
            <a:lvl6pPr marL="874395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6pPr>
            <a:lvl7pPr marL="1049274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7pPr>
            <a:lvl8pPr marL="1224153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8pPr>
            <a:lvl9pPr marL="1399032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28/11/2015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779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260160" y="8401058"/>
            <a:ext cx="11131391" cy="23761304"/>
          </a:xfrm>
        </p:spPr>
        <p:txBody>
          <a:bodyPr/>
          <a:lstStyle>
            <a:lvl1pPr>
              <a:defRPr sz="10700"/>
            </a:lvl1pPr>
            <a:lvl2pPr>
              <a:defRPr sz="9200"/>
            </a:lvl2pPr>
            <a:lvl3pPr>
              <a:defRPr sz="77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12811603" y="8401058"/>
            <a:ext cx="11131391" cy="23761304"/>
          </a:xfrm>
        </p:spPr>
        <p:txBody>
          <a:bodyPr/>
          <a:lstStyle>
            <a:lvl1pPr>
              <a:defRPr sz="10700"/>
            </a:lvl1pPr>
            <a:lvl2pPr>
              <a:defRPr sz="9200"/>
            </a:lvl2pPr>
            <a:lvl3pPr>
              <a:defRPr sz="77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28/11/2015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8626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260159" y="8059343"/>
            <a:ext cx="11135768" cy="3358751"/>
          </a:xfrm>
        </p:spPr>
        <p:txBody>
          <a:bodyPr anchor="b"/>
          <a:lstStyle>
            <a:lvl1pPr marL="0" indent="0">
              <a:buNone/>
              <a:defRPr sz="9200" b="1"/>
            </a:lvl1pPr>
            <a:lvl2pPr marL="1748790" indent="0">
              <a:buNone/>
              <a:defRPr sz="7700" b="1"/>
            </a:lvl2pPr>
            <a:lvl3pPr marL="3497580" indent="0">
              <a:buNone/>
              <a:defRPr sz="6900" b="1"/>
            </a:lvl3pPr>
            <a:lvl4pPr marL="5246370" indent="0">
              <a:buNone/>
              <a:defRPr sz="6100" b="1"/>
            </a:lvl4pPr>
            <a:lvl5pPr marL="6995160" indent="0">
              <a:buNone/>
              <a:defRPr sz="6100" b="1"/>
            </a:lvl5pPr>
            <a:lvl6pPr marL="8743950" indent="0">
              <a:buNone/>
              <a:defRPr sz="6100" b="1"/>
            </a:lvl6pPr>
            <a:lvl7pPr marL="10492740" indent="0">
              <a:buNone/>
              <a:defRPr sz="6100" b="1"/>
            </a:lvl7pPr>
            <a:lvl8pPr marL="12241530" indent="0">
              <a:buNone/>
              <a:defRPr sz="6100" b="1"/>
            </a:lvl8pPr>
            <a:lvl9pPr marL="13990320" indent="0">
              <a:buNone/>
              <a:defRPr sz="61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1260159" y="11418095"/>
            <a:ext cx="11135768" cy="20744261"/>
          </a:xfrm>
        </p:spPr>
        <p:txBody>
          <a:bodyPr/>
          <a:lstStyle>
            <a:lvl1pPr>
              <a:defRPr sz="9200"/>
            </a:lvl1pPr>
            <a:lvl2pPr>
              <a:defRPr sz="7700"/>
            </a:lvl2pPr>
            <a:lvl3pPr>
              <a:defRPr sz="6900"/>
            </a:lvl3pPr>
            <a:lvl4pPr>
              <a:defRPr sz="6100"/>
            </a:lvl4pPr>
            <a:lvl5pPr>
              <a:defRPr sz="6100"/>
            </a:lvl5pPr>
            <a:lvl6pPr>
              <a:defRPr sz="6100"/>
            </a:lvl6pPr>
            <a:lvl7pPr>
              <a:defRPr sz="6100"/>
            </a:lvl7pPr>
            <a:lvl8pPr>
              <a:defRPr sz="6100"/>
            </a:lvl8pPr>
            <a:lvl9pPr>
              <a:defRPr sz="61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12802855" y="8059343"/>
            <a:ext cx="11140141" cy="3358751"/>
          </a:xfrm>
        </p:spPr>
        <p:txBody>
          <a:bodyPr anchor="b"/>
          <a:lstStyle>
            <a:lvl1pPr marL="0" indent="0">
              <a:buNone/>
              <a:defRPr sz="9200" b="1"/>
            </a:lvl1pPr>
            <a:lvl2pPr marL="1748790" indent="0">
              <a:buNone/>
              <a:defRPr sz="7700" b="1"/>
            </a:lvl2pPr>
            <a:lvl3pPr marL="3497580" indent="0">
              <a:buNone/>
              <a:defRPr sz="6900" b="1"/>
            </a:lvl3pPr>
            <a:lvl4pPr marL="5246370" indent="0">
              <a:buNone/>
              <a:defRPr sz="6100" b="1"/>
            </a:lvl4pPr>
            <a:lvl5pPr marL="6995160" indent="0">
              <a:buNone/>
              <a:defRPr sz="6100" b="1"/>
            </a:lvl5pPr>
            <a:lvl6pPr marL="8743950" indent="0">
              <a:buNone/>
              <a:defRPr sz="6100" b="1"/>
            </a:lvl6pPr>
            <a:lvl7pPr marL="10492740" indent="0">
              <a:buNone/>
              <a:defRPr sz="6100" b="1"/>
            </a:lvl7pPr>
            <a:lvl8pPr marL="12241530" indent="0">
              <a:buNone/>
              <a:defRPr sz="6100" b="1"/>
            </a:lvl8pPr>
            <a:lvl9pPr marL="13990320" indent="0">
              <a:buNone/>
              <a:defRPr sz="61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12802855" y="11418095"/>
            <a:ext cx="11140141" cy="20744261"/>
          </a:xfrm>
        </p:spPr>
        <p:txBody>
          <a:bodyPr/>
          <a:lstStyle>
            <a:lvl1pPr>
              <a:defRPr sz="9200"/>
            </a:lvl1pPr>
            <a:lvl2pPr>
              <a:defRPr sz="7700"/>
            </a:lvl2pPr>
            <a:lvl3pPr>
              <a:defRPr sz="6900"/>
            </a:lvl3pPr>
            <a:lvl4pPr>
              <a:defRPr sz="6100"/>
            </a:lvl4pPr>
            <a:lvl5pPr>
              <a:defRPr sz="6100"/>
            </a:lvl5pPr>
            <a:lvl6pPr>
              <a:defRPr sz="6100"/>
            </a:lvl6pPr>
            <a:lvl7pPr>
              <a:defRPr sz="6100"/>
            </a:lvl7pPr>
            <a:lvl8pPr>
              <a:defRPr sz="6100"/>
            </a:lvl8pPr>
            <a:lvl9pPr>
              <a:defRPr sz="61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28/11/2015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4065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28/11/2015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550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28/11/2015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1202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28/11/2015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 smtClean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Titulo resumen</a:t>
            </a:r>
            <a:endParaRPr lang="es-CO" dirty="0"/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2" y="-71757"/>
            <a:ext cx="25269826" cy="2547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5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-23814" y="2448521"/>
            <a:ext cx="12672000" cy="720000"/>
          </a:xfrm>
          <a:solidFill>
            <a:srgbClr val="EC7327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COMIT – Sub área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25579B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25579B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-1" y="34924130"/>
            <a:ext cx="25200000" cy="1080000"/>
          </a:xfrm>
          <a:prstGeom prst="rect">
            <a:avLst/>
          </a:prstGeom>
          <a:solidFill>
            <a:srgbClr val="EC732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21 Marcador de texto"/>
          <p:cNvSpPr>
            <a:spLocks noGrp="1"/>
          </p:cNvSpPr>
          <p:nvPr>
            <p:ph type="body" sz="quarter" idx="33" hasCustomPrompt="1"/>
          </p:nvPr>
        </p:nvSpPr>
        <p:spPr>
          <a:xfrm>
            <a:off x="12646013" y="2448521"/>
            <a:ext cx="12600000" cy="720000"/>
          </a:xfrm>
          <a:solidFill>
            <a:srgbClr val="EC7327">
              <a:alpha val="25098"/>
            </a:srgbClr>
          </a:solidFill>
        </p:spPr>
        <p:txBody>
          <a:bodyPr>
            <a:noAutofit/>
          </a:bodyPr>
          <a:lstStyle>
            <a:lvl1pPr marL="0" indent="0" algn="r">
              <a:buNone/>
              <a:defRPr sz="3200" b="1" i="1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Asesor: &lt;asesor&gt; (&lt;correo asesor&gt;@uniandes.edu.co)</a:t>
            </a:r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http://sisetmas.uniandes.edu.co</a:t>
            </a:r>
            <a:endParaRPr lang="es-CO" sz="2400" b="1" dirty="0"/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pic>
        <p:nvPicPr>
          <p:cNvPr id="8" name="7 Imagen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233" y="35156826"/>
            <a:ext cx="720000" cy="720000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184" y="35104130"/>
            <a:ext cx="720000" cy="720000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903" y="35140153"/>
            <a:ext cx="720000" cy="720000"/>
          </a:xfrm>
          <a:prstGeom prst="rect">
            <a:avLst/>
          </a:prstGeom>
        </p:spPr>
      </p:pic>
      <p:sp>
        <p:nvSpPr>
          <p:cNvPr id="14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introducción</a:t>
            </a:r>
            <a:r>
              <a:rPr lang="es-CO" dirty="0" smtClean="0"/>
              <a:t> del proyecto</a:t>
            </a:r>
            <a:endParaRPr lang="es-ES" dirty="0" smtClean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objetivos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el diseño e implementación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metodología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resultados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las conclusiones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371459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S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28/11/2015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 smtClean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Titulo resumen</a:t>
            </a:r>
            <a:endParaRPr lang="es-CO" dirty="0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 smtClean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-23814" y="2448521"/>
            <a:ext cx="12672000" cy="720000"/>
          </a:xfrm>
          <a:solidFill>
            <a:srgbClr val="24AAE1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err="1" smtClean="0"/>
              <a:t>TICSw</a:t>
            </a:r>
            <a:r>
              <a:rPr lang="es-ES" dirty="0" smtClean="0"/>
              <a:t> – Sub área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E1244B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E1244B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-1" y="34924130"/>
            <a:ext cx="25200000" cy="1080000"/>
          </a:xfrm>
          <a:prstGeom prst="rect">
            <a:avLst/>
          </a:prstGeom>
          <a:solidFill>
            <a:srgbClr val="24AAE1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mtClean="0"/>
              <a:t> </a:t>
            </a:r>
            <a:endParaRPr lang="es-CO"/>
          </a:p>
        </p:txBody>
      </p:sp>
      <p:sp>
        <p:nvSpPr>
          <p:cNvPr id="32" name="21 Marcador de texto"/>
          <p:cNvSpPr>
            <a:spLocks noGrp="1"/>
          </p:cNvSpPr>
          <p:nvPr>
            <p:ph type="body" sz="quarter" idx="33" hasCustomPrompt="1"/>
          </p:nvPr>
        </p:nvSpPr>
        <p:spPr>
          <a:xfrm>
            <a:off x="12646013" y="2448521"/>
            <a:ext cx="12600000" cy="720000"/>
          </a:xfrm>
          <a:solidFill>
            <a:srgbClr val="24AAE1">
              <a:alpha val="25098"/>
            </a:srgbClr>
          </a:solidFill>
        </p:spPr>
        <p:txBody>
          <a:bodyPr>
            <a:noAutofit/>
          </a:bodyPr>
          <a:lstStyle>
            <a:lvl1pPr marL="0" indent="0" algn="r">
              <a:buNone/>
              <a:defRPr sz="3200" b="1" i="1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smtClean="0"/>
              <a:t>Asesor: &lt;asesor&gt; (&lt;correo asesor&gt;@uniandes.edu.co)</a:t>
            </a:r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http://sisetmas.uniandes.edu.co</a:t>
            </a:r>
            <a:endParaRPr lang="es-CO" sz="2400" b="1" dirty="0"/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/</a:t>
            </a:r>
            <a:r>
              <a:rPr lang="es-CO" sz="2400" b="1" dirty="0" err="1" smtClean="0"/>
              <a:t>DISCUniandes</a:t>
            </a:r>
            <a:endParaRPr lang="es-CO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25200000" cy="2538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4 Imagen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984" y="35140234"/>
            <a:ext cx="720000" cy="72000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583" y="35104130"/>
            <a:ext cx="720000" cy="720000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871" y="35201896"/>
            <a:ext cx="720000" cy="580646"/>
          </a:xfrm>
          <a:prstGeom prst="rect">
            <a:avLst/>
          </a:prstGeom>
        </p:spPr>
      </p:pic>
      <p:sp>
        <p:nvSpPr>
          <p:cNvPr id="38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introducción</a:t>
            </a:r>
            <a:r>
              <a:rPr lang="es-CO" dirty="0" smtClean="0"/>
              <a:t> del proyecto</a:t>
            </a:r>
            <a:endParaRPr lang="es-ES" dirty="0" smtClean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objetivos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el diseño e implementación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 metodología </a:t>
            </a:r>
            <a:r>
              <a:rPr lang="es-CO" dirty="0" smtClean="0"/>
              <a:t>del proyecto</a:t>
            </a:r>
            <a:endParaRPr lang="es-ES" dirty="0" smtClean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los resultados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 smtClean="0"/>
              <a:t>Haga clic para ingresar las conclusiones del </a:t>
            </a:r>
            <a:r>
              <a:rPr lang="es-CO" dirty="0" smtClean="0"/>
              <a:t>proyecto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4146826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1260158" y="1441852"/>
            <a:ext cx="22682835" cy="6000750"/>
          </a:xfrm>
          <a:prstGeom prst="rect">
            <a:avLst/>
          </a:prstGeom>
        </p:spPr>
        <p:txBody>
          <a:bodyPr vert="horz" lIns="349758" tIns="174879" rIns="349758" bIns="174879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260158" y="8401058"/>
            <a:ext cx="22682835" cy="23761304"/>
          </a:xfrm>
          <a:prstGeom prst="rect">
            <a:avLst/>
          </a:prstGeom>
        </p:spPr>
        <p:txBody>
          <a:bodyPr vert="horz" lIns="349758" tIns="174879" rIns="349758" bIns="174879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1260158" y="33370843"/>
            <a:ext cx="5880735" cy="1916906"/>
          </a:xfrm>
          <a:prstGeom prst="rect">
            <a:avLst/>
          </a:prstGeom>
        </p:spPr>
        <p:txBody>
          <a:bodyPr vert="horz" lIns="349758" tIns="174879" rIns="349758" bIns="174879" rtlCol="0" anchor="ctr"/>
          <a:lstStyle>
            <a:lvl1pPr algn="l">
              <a:defRPr sz="4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t>28/11/2015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8611076" y="33370843"/>
            <a:ext cx="7980998" cy="1916906"/>
          </a:xfrm>
          <a:prstGeom prst="rect">
            <a:avLst/>
          </a:prstGeom>
        </p:spPr>
        <p:txBody>
          <a:bodyPr vert="horz" lIns="349758" tIns="174879" rIns="349758" bIns="174879" rtlCol="0" anchor="ctr"/>
          <a:lstStyle>
            <a:lvl1pPr algn="ctr">
              <a:defRPr sz="4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8062258" y="33370843"/>
            <a:ext cx="5880735" cy="1916906"/>
          </a:xfrm>
          <a:prstGeom prst="rect">
            <a:avLst/>
          </a:prstGeom>
        </p:spPr>
        <p:txBody>
          <a:bodyPr vert="horz" lIns="349758" tIns="174879" rIns="349758" bIns="174879" rtlCol="0" anchor="ctr"/>
          <a:lstStyle>
            <a:lvl1pPr algn="r">
              <a:defRPr sz="4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69A6C-8983-4CE5-98F7-B967F05418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2192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56" r:id="rId17"/>
    <p:sldLayoutId id="2147483657" r:id="rId18"/>
    <p:sldLayoutId id="2147483658" r:id="rId19"/>
    <p:sldLayoutId id="2147483659" r:id="rId20"/>
  </p:sldLayoutIdLst>
  <p:timing>
    <p:tnLst>
      <p:par>
        <p:cTn id="1" dur="indefinite" restart="never" nodeType="tmRoot"/>
      </p:par>
    </p:tnLst>
  </p:timing>
  <p:txStyles>
    <p:titleStyle>
      <a:lvl1pPr algn="ctr" defTabSz="3497580" rtl="0" eaLnBrk="1" latinLnBrk="0" hangingPunct="1">
        <a:spcBef>
          <a:spcPct val="0"/>
        </a:spcBef>
        <a:buNone/>
        <a:defRPr sz="16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11593" indent="-1311593" algn="l" defTabSz="349758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200" kern="1200">
          <a:solidFill>
            <a:schemeClr val="tx1"/>
          </a:solidFill>
          <a:latin typeface="+mn-lt"/>
          <a:ea typeface="+mn-ea"/>
          <a:cs typeface="+mn-cs"/>
        </a:defRPr>
      </a:lvl1pPr>
      <a:lvl2pPr marL="2841784" indent="-1092994" algn="l" defTabSz="3497580" rtl="0" eaLnBrk="1" latinLnBrk="0" hangingPunct="1">
        <a:spcBef>
          <a:spcPct val="20000"/>
        </a:spcBef>
        <a:buFont typeface="Arial" panose="020B0604020202020204" pitchFamily="34" charset="0"/>
        <a:buChar char="–"/>
        <a:defRPr sz="10700" kern="1200">
          <a:solidFill>
            <a:schemeClr val="tx1"/>
          </a:solidFill>
          <a:latin typeface="+mn-lt"/>
          <a:ea typeface="+mn-ea"/>
          <a:cs typeface="+mn-cs"/>
        </a:defRPr>
      </a:lvl2pPr>
      <a:lvl3pPr marL="4371975" indent="-874395" algn="l" defTabSz="3497580" rtl="0" eaLnBrk="1" latinLnBrk="0" hangingPunct="1">
        <a:spcBef>
          <a:spcPct val="20000"/>
        </a:spcBef>
        <a:buFont typeface="Arial" panose="020B0604020202020204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3pPr>
      <a:lvl4pPr marL="6120765" indent="-874395" algn="l" defTabSz="3497580" rtl="0" eaLnBrk="1" latinLnBrk="0" hangingPunct="1">
        <a:spcBef>
          <a:spcPct val="20000"/>
        </a:spcBef>
        <a:buFont typeface="Arial" panose="020B0604020202020204" pitchFamily="34" charset="0"/>
        <a:buChar char="–"/>
        <a:defRPr sz="7700" kern="1200">
          <a:solidFill>
            <a:schemeClr val="tx1"/>
          </a:solidFill>
          <a:latin typeface="+mn-lt"/>
          <a:ea typeface="+mn-ea"/>
          <a:cs typeface="+mn-cs"/>
        </a:defRPr>
      </a:lvl4pPr>
      <a:lvl5pPr marL="7869555" indent="-874395" algn="l" defTabSz="3497580" rtl="0" eaLnBrk="1" latinLnBrk="0" hangingPunct="1">
        <a:spcBef>
          <a:spcPct val="20000"/>
        </a:spcBef>
        <a:buFont typeface="Arial" panose="020B0604020202020204" pitchFamily="34" charset="0"/>
        <a:buChar char="»"/>
        <a:defRPr sz="7700" kern="1200">
          <a:solidFill>
            <a:schemeClr val="tx1"/>
          </a:solidFill>
          <a:latin typeface="+mn-lt"/>
          <a:ea typeface="+mn-ea"/>
          <a:cs typeface="+mn-cs"/>
        </a:defRPr>
      </a:lvl5pPr>
      <a:lvl6pPr marL="9618345" indent="-874395" algn="l" defTabSz="3497580" rtl="0" eaLnBrk="1" latinLnBrk="0" hangingPunct="1">
        <a:spcBef>
          <a:spcPct val="20000"/>
        </a:spcBef>
        <a:buFont typeface="Arial" panose="020B0604020202020204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6pPr>
      <a:lvl7pPr marL="11367135" indent="-874395" algn="l" defTabSz="3497580" rtl="0" eaLnBrk="1" latinLnBrk="0" hangingPunct="1">
        <a:spcBef>
          <a:spcPct val="20000"/>
        </a:spcBef>
        <a:buFont typeface="Arial" panose="020B0604020202020204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7pPr>
      <a:lvl8pPr marL="13115925" indent="-874395" algn="l" defTabSz="3497580" rtl="0" eaLnBrk="1" latinLnBrk="0" hangingPunct="1">
        <a:spcBef>
          <a:spcPct val="20000"/>
        </a:spcBef>
        <a:buFont typeface="Arial" panose="020B0604020202020204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8pPr>
      <a:lvl9pPr marL="14864715" indent="-874395" algn="l" defTabSz="3497580" rtl="0" eaLnBrk="1" latinLnBrk="0" hangingPunct="1">
        <a:spcBef>
          <a:spcPct val="20000"/>
        </a:spcBef>
        <a:buFont typeface="Arial" panose="020B0604020202020204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1pPr>
      <a:lvl2pPr marL="174879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2pPr>
      <a:lvl3pPr marL="349758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3pPr>
      <a:lvl4pPr marL="524637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4pPr>
      <a:lvl5pPr marL="699516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5pPr>
      <a:lvl6pPr marL="874395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6pPr>
      <a:lvl7pPr marL="1049274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7pPr>
      <a:lvl8pPr marL="1224153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6600" b="1" dirty="0" err="1" smtClean="0"/>
              <a:t>LapsoCarte</a:t>
            </a:r>
            <a:endParaRPr lang="es-CO" sz="6600" b="1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CO" dirty="0" smtClean="0"/>
              <a:t>Visualización y exploración de datos espacio-temporales</a:t>
            </a:r>
            <a:endParaRPr lang="es-CO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 err="1" smtClean="0"/>
              <a:t>LapsoCarte</a:t>
            </a:r>
            <a:r>
              <a:rPr lang="es-CO" dirty="0" smtClean="0"/>
              <a:t> propone un modelo genérico para la representación de datos espacio-temporales sumado a una estrategia de integración a nivel de los datos. Esta aproximación provee una base de código reutilizable para la exploración y análisis básico de datos espacio-temporales. La naturaleza web de </a:t>
            </a:r>
            <a:r>
              <a:rPr lang="es-CO" dirty="0" err="1" smtClean="0"/>
              <a:t>LapsoCarte</a:t>
            </a:r>
            <a:r>
              <a:rPr lang="es-CO" dirty="0" smtClean="0"/>
              <a:t> permite al analista acceder a la aplicación de forma remota desde cualquier plataforma utilizando un navegador web.</a:t>
            </a:r>
            <a:endParaRPr lang="es-CO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CO" dirty="0" smtClean="0"/>
              <a:t>Introducción</a:t>
            </a:r>
            <a:endParaRPr lang="es-CO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s-CO" dirty="0" smtClean="0"/>
              <a:t>Objetivos</a:t>
            </a:r>
            <a:endParaRPr lang="es-CO" dirty="0"/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s-CO" dirty="0" smtClean="0"/>
              <a:t>Metodología</a:t>
            </a:r>
            <a:endParaRPr lang="es-CO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s-CO" dirty="0" smtClean="0"/>
              <a:t>Diseño e Implementación</a:t>
            </a:r>
            <a:endParaRPr lang="es-CO" dirty="0"/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s-CO" dirty="0" smtClean="0"/>
              <a:t>Resultados</a:t>
            </a:r>
            <a:endParaRPr lang="es-CO" dirty="0"/>
          </a:p>
        </p:txBody>
      </p:sp>
      <p:sp>
        <p:nvSpPr>
          <p:cNvPr id="10" name="9 Marcador de texto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r>
              <a:rPr lang="es-CO" dirty="0" smtClean="0"/>
              <a:t>Conclusiones</a:t>
            </a:r>
            <a:endParaRPr lang="es-CO" dirty="0"/>
          </a:p>
        </p:txBody>
      </p:sp>
      <p:sp>
        <p:nvSpPr>
          <p:cNvPr id="11" name="10 Marcador de texto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CO" dirty="0" smtClean="0"/>
              <a:t>IMAGINE – Sistemas Urbanos</a:t>
            </a:r>
            <a:endParaRPr lang="es-CO" dirty="0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CO" dirty="0" smtClean="0"/>
              <a:t>Camilo Vargas Cabrera</a:t>
            </a:r>
            <a:endParaRPr lang="es-CO" dirty="0"/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CO" dirty="0" smtClean="0"/>
              <a:t>c.vargas124@uniandes.edu.co</a:t>
            </a:r>
            <a:endParaRPr lang="es-CO" dirty="0"/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CO" dirty="0" smtClean="0"/>
              <a:t>Jose Tiberio Hernandez (jhernand@uniandes.edu.co)</a:t>
            </a:r>
            <a:endParaRPr lang="es-CO" dirty="0"/>
          </a:p>
        </p:txBody>
      </p:sp>
      <p:sp>
        <p:nvSpPr>
          <p:cNvPr id="15" name="14 Marcador de contenido"/>
          <p:cNvSpPr>
            <a:spLocks noGrp="1"/>
          </p:cNvSpPr>
          <p:nvPr>
            <p:ph sz="quarter" idx="34"/>
          </p:nvPr>
        </p:nvSpPr>
        <p:spPr>
          <a:xfrm>
            <a:off x="648247" y="12003141"/>
            <a:ext cx="11520000" cy="4054895"/>
          </a:xfrm>
        </p:spPr>
        <p:txBody>
          <a:bodyPr>
            <a:noAutofit/>
          </a:bodyPr>
          <a:lstStyle/>
          <a:p>
            <a:r>
              <a:rPr lang="es-CO" dirty="0" smtClean="0"/>
              <a:t>Una característica común en la planeación y modelamiento urbano es la naturaleza espacio-temporal de los datos. Es común encontrar un número creciente de visualizaciones de propósito específico compartiendo lo que Bach et al. (2014) definen como </a:t>
            </a:r>
            <a:r>
              <a:rPr lang="es-CO" i="1" dirty="0" smtClean="0"/>
              <a:t>yuxtaposición temporal</a:t>
            </a:r>
            <a:r>
              <a:rPr lang="es-CO" dirty="0" smtClean="0"/>
              <a:t>. Dado que la naturaleza de los resultados y la representación esperada es esencialmente la misma, se propone una visualización  genérica junto con una estrategia de integración a nivel de datos.</a:t>
            </a:r>
            <a:endParaRPr lang="es-CO" dirty="0"/>
          </a:p>
        </p:txBody>
      </p:sp>
      <p:sp>
        <p:nvSpPr>
          <p:cNvPr id="16" name="15 Marcador de contenido"/>
          <p:cNvSpPr>
            <a:spLocks noGrp="1"/>
          </p:cNvSpPr>
          <p:nvPr>
            <p:ph sz="quarter" idx="35"/>
          </p:nvPr>
        </p:nvSpPr>
        <p:spPr/>
        <p:txBody>
          <a:bodyPr/>
          <a:lstStyle/>
          <a:p>
            <a:r>
              <a:rPr lang="es-CO" dirty="0" smtClean="0"/>
              <a:t>Definir un modelo de datos genérico para almacenar y recuperar datos espacio-temporales basado en </a:t>
            </a:r>
            <a:r>
              <a:rPr lang="es-CO" i="1" dirty="0" smtClean="0"/>
              <a:t>dimensiones</a:t>
            </a:r>
            <a:r>
              <a:rPr lang="es-CO" dirty="0" smtClean="0"/>
              <a:t>.</a:t>
            </a:r>
          </a:p>
          <a:p>
            <a:r>
              <a:rPr lang="es-CO" dirty="0" smtClean="0"/>
              <a:t>Definir una estrategia para la transformación e integración de datos de diferentes fuentes basada en </a:t>
            </a:r>
            <a:r>
              <a:rPr lang="es-CO" i="1" dirty="0" smtClean="0"/>
              <a:t>drivers</a:t>
            </a:r>
            <a:r>
              <a:rPr lang="es-CO" dirty="0" smtClean="0"/>
              <a:t>.</a:t>
            </a:r>
          </a:p>
          <a:p>
            <a:r>
              <a:rPr lang="es-CO" dirty="0" smtClean="0"/>
              <a:t>Definir una arquitectura modular altamente desacoplada para la implementación del prototipo como una aplicación web.</a:t>
            </a:r>
          </a:p>
          <a:p>
            <a:r>
              <a:rPr lang="es-CO" dirty="0" smtClean="0"/>
              <a:t>Probar el ciclo de uso de la aplicación </a:t>
            </a:r>
            <a:r>
              <a:rPr lang="es-CO" dirty="0"/>
              <a:t>con diferentes fuentes de datos.</a:t>
            </a:r>
            <a:endParaRPr lang="es-CO" dirty="0" smtClean="0"/>
          </a:p>
          <a:p>
            <a:endParaRPr lang="es-CO" dirty="0"/>
          </a:p>
        </p:txBody>
      </p:sp>
      <p:sp>
        <p:nvSpPr>
          <p:cNvPr id="17" name="16 Marcador de contenido"/>
          <p:cNvSpPr>
            <a:spLocks noGrp="1"/>
          </p:cNvSpPr>
          <p:nvPr>
            <p:ph sz="quarter" idx="36"/>
          </p:nvPr>
        </p:nvSpPr>
        <p:spPr>
          <a:xfrm>
            <a:off x="13393663" y="12313569"/>
            <a:ext cx="11520000" cy="2184065"/>
          </a:xfrm>
        </p:spPr>
        <p:txBody>
          <a:bodyPr>
            <a:normAutofit lnSpcReduction="10000"/>
          </a:bodyPr>
          <a:lstStyle/>
          <a:p>
            <a:r>
              <a:rPr lang="es-CO" dirty="0" smtClean="0"/>
              <a:t>Los datos se almacenan, indexan, recuperan y exploran en base a un esquema genérico de cuatro dimensiones: </a:t>
            </a:r>
            <a:r>
              <a:rPr lang="es-CO" i="1" dirty="0" smtClean="0"/>
              <a:t>Cómo, Que, Cuando </a:t>
            </a:r>
            <a:r>
              <a:rPr lang="es-CO" dirty="0" smtClean="0"/>
              <a:t>y</a:t>
            </a:r>
            <a:r>
              <a:rPr lang="es-CO" i="1" dirty="0" smtClean="0"/>
              <a:t> Donde</a:t>
            </a:r>
            <a:r>
              <a:rPr lang="es-CO" dirty="0" smtClean="0"/>
              <a:t>. La integración de se realiza a través de </a:t>
            </a:r>
            <a:r>
              <a:rPr lang="es-CO" i="1" dirty="0" smtClean="0"/>
              <a:t>drivers </a:t>
            </a:r>
            <a:r>
              <a:rPr lang="es-CO" dirty="0" smtClean="0"/>
              <a:t>que operan directamente sobre la base de datos. </a:t>
            </a:r>
            <a:endParaRPr lang="es-CO" dirty="0"/>
          </a:p>
        </p:txBody>
      </p:sp>
      <p:sp>
        <p:nvSpPr>
          <p:cNvPr id="18" name="17 Marcador de contenido"/>
          <p:cNvSpPr>
            <a:spLocks noGrp="1"/>
          </p:cNvSpPr>
          <p:nvPr>
            <p:ph sz="quarter" idx="37"/>
          </p:nvPr>
        </p:nvSpPr>
        <p:spPr/>
        <p:txBody>
          <a:bodyPr>
            <a:normAutofit lnSpcReduction="10000"/>
          </a:bodyPr>
          <a:lstStyle/>
          <a:p>
            <a:r>
              <a:rPr lang="es-CO" dirty="0" smtClean="0"/>
              <a:t>Estudio de las tecnologías, </a:t>
            </a:r>
            <a:r>
              <a:rPr lang="es-CO" i="1" dirty="0" err="1" smtClean="0"/>
              <a:t>frameworks</a:t>
            </a:r>
            <a:r>
              <a:rPr lang="es-CO" dirty="0" smtClean="0"/>
              <a:t>, librerías disponibles y patrones de desarrollo recomendados para aplicaciones web.</a:t>
            </a:r>
          </a:p>
          <a:p>
            <a:r>
              <a:rPr lang="es-CO" dirty="0" smtClean="0"/>
              <a:t>Estudio de antecedentes de aplicaciones similares para la visualización y exploración de datos espacio-temporales.</a:t>
            </a:r>
          </a:p>
          <a:p>
            <a:r>
              <a:rPr lang="es-CO" dirty="0" smtClean="0"/>
              <a:t>Construcción de un prototipo bajo la metodología de implementación incremental de desarrollo ágil con tres iteraciones:</a:t>
            </a:r>
          </a:p>
          <a:p>
            <a:pPr lvl="1"/>
            <a:r>
              <a:rPr lang="es-CO" dirty="0" smtClean="0"/>
              <a:t>Desarrollo de un prototipo funcional completo con un conjunto de datos prueba generados para el proyecto.</a:t>
            </a:r>
          </a:p>
          <a:p>
            <a:pPr lvl="1"/>
            <a:r>
              <a:rPr lang="es-CO" dirty="0" smtClean="0"/>
              <a:t>Aplicación del prototipo a un caso de uso real donde la aplicación fuente y el formato de los resultados se encuentre </a:t>
            </a:r>
            <a:r>
              <a:rPr lang="es-CO" b="1" dirty="0" smtClean="0"/>
              <a:t>bajo el control</a:t>
            </a:r>
            <a:r>
              <a:rPr lang="es-CO" dirty="0" smtClean="0"/>
              <a:t> del proyecto.</a:t>
            </a:r>
          </a:p>
          <a:p>
            <a:pPr lvl="1"/>
            <a:r>
              <a:rPr lang="es-CO" dirty="0" smtClean="0"/>
              <a:t>Aplicación del prototipo a un caso de uso real donde la aplicación fuente y el formato de los resultados se encuentre </a:t>
            </a:r>
            <a:r>
              <a:rPr lang="es-CO" b="1" dirty="0" smtClean="0"/>
              <a:t>fuera del control </a:t>
            </a:r>
            <a:r>
              <a:rPr lang="es-CO" dirty="0" smtClean="0"/>
              <a:t>del proyecto.</a:t>
            </a:r>
          </a:p>
          <a:p>
            <a:r>
              <a:rPr lang="es-CO" dirty="0" smtClean="0"/>
              <a:t>El código fuente del proyecto y su documentación se publica y mantiene en </a:t>
            </a:r>
            <a:r>
              <a:rPr lang="es-CO" i="1" dirty="0" err="1" smtClean="0"/>
              <a:t>GitHub</a:t>
            </a:r>
            <a:r>
              <a:rPr lang="es-CO" dirty="0" smtClean="0"/>
              <a:t> bajo licencia GNU.</a:t>
            </a:r>
            <a:endParaRPr lang="es-CO" dirty="0"/>
          </a:p>
        </p:txBody>
      </p:sp>
      <p:sp>
        <p:nvSpPr>
          <p:cNvPr id="19" name="18 Marcador de contenido"/>
          <p:cNvSpPr>
            <a:spLocks noGrp="1"/>
          </p:cNvSpPr>
          <p:nvPr>
            <p:ph sz="quarter" idx="38"/>
          </p:nvPr>
        </p:nvSpPr>
        <p:spPr>
          <a:xfrm>
            <a:off x="13393663" y="20594489"/>
            <a:ext cx="11520000" cy="1591019"/>
          </a:xfrm>
        </p:spPr>
        <p:txBody>
          <a:bodyPr>
            <a:normAutofit fontScale="92500" lnSpcReduction="10000"/>
          </a:bodyPr>
          <a:lstStyle/>
          <a:p>
            <a:r>
              <a:rPr lang="es-CO" dirty="0" smtClean="0"/>
              <a:t>El prototipo implementado ofrece una interfaz simple e intuitiva para el análisis básico de los datos. La exploración sigue un modelo jerárquico:</a:t>
            </a:r>
            <a:endParaRPr lang="es-CO" i="1" dirty="0"/>
          </a:p>
        </p:txBody>
      </p:sp>
      <p:sp>
        <p:nvSpPr>
          <p:cNvPr id="20" name="19 Marcador de contenido"/>
          <p:cNvSpPr>
            <a:spLocks noGrp="1"/>
          </p:cNvSpPr>
          <p:nvPr>
            <p:ph sz="quarter" idx="39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dirty="0" smtClean="0"/>
              <a:t>La estrategia propuesta de integración a nivel de datos sumada a la implementación de </a:t>
            </a:r>
            <a:r>
              <a:rPr lang="es-CO" i="1" dirty="0" smtClean="0"/>
              <a:t>drivers</a:t>
            </a:r>
            <a:r>
              <a:rPr lang="es-CO" dirty="0" smtClean="0"/>
              <a:t> de propósito específico permite la reutilización de la visualización para diferentes conjuntos de datos con modificaciones mínimas sobre el código.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dirty="0" smtClean="0"/>
              <a:t>Se debe enriquecer la interfaz para presentar gráficos de soporte y estadísticas descriptivas de los datos representados.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dirty="0" smtClean="0"/>
              <a:t>Se debe extender la interfaz para soportar un modelo genérico de consultas sobre los datos, así como operaciones de agrupación y filtración.</a:t>
            </a:r>
            <a:endParaRPr lang="es-CO" dirty="0"/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1695" y="14497634"/>
            <a:ext cx="4658046" cy="1800589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242" y="14451231"/>
            <a:ext cx="4399106" cy="4523127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1695" y="16316725"/>
            <a:ext cx="4658046" cy="2665051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22826455" y="15236738"/>
            <a:ext cx="2375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Mediadores</a:t>
            </a:r>
          </a:p>
          <a:p>
            <a:r>
              <a:rPr lang="es-CO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Módulos</a:t>
            </a:r>
          </a:p>
          <a:p>
            <a:r>
              <a:rPr lang="es-CO" sz="3200" dirty="0" smtClean="0">
                <a:solidFill>
                  <a:srgbClr val="92D050"/>
                </a:solidFill>
              </a:rPr>
              <a:t>Soporte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22578880" y="16759154"/>
            <a:ext cx="212003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cap="none" spc="0" dirty="0" smtClean="0">
                <a:ln w="1016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Acceso a Globales</a:t>
            </a:r>
            <a:endParaRPr lang="es-ES" sz="3200" b="1" cap="none" spc="0" dirty="0">
              <a:ln w="10160">
                <a:solidFill>
                  <a:srgbClr val="FFC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6606" y="22596597"/>
            <a:ext cx="5114983" cy="5135649"/>
          </a:xfrm>
          <a:prstGeom prst="rect">
            <a:avLst/>
          </a:prstGeom>
        </p:spPr>
      </p:pic>
      <p:sp>
        <p:nvSpPr>
          <p:cNvPr id="33" name="CuadroTexto 32"/>
          <p:cNvSpPr txBox="1"/>
          <p:nvPr/>
        </p:nvSpPr>
        <p:spPr>
          <a:xfrm>
            <a:off x="16320195" y="22016520"/>
            <a:ext cx="56669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000" i="1" dirty="0"/>
              <a:t>Cómo </a:t>
            </a:r>
            <a:r>
              <a:rPr lang="es-CO" sz="3000" i="1" dirty="0">
                <a:sym typeface="Wingdings" panose="05000000000000000000" pitchFamily="2" charset="2"/>
              </a:rPr>
              <a:t> Que  Cuando  </a:t>
            </a:r>
            <a:r>
              <a:rPr lang="es-CO" sz="3000" i="1" dirty="0" smtClean="0">
                <a:sym typeface="Wingdings" panose="05000000000000000000" pitchFamily="2" charset="2"/>
              </a:rPr>
              <a:t>Donde</a:t>
            </a:r>
            <a:endParaRPr lang="es-CO" sz="3000" dirty="0"/>
          </a:p>
        </p:txBody>
      </p:sp>
      <p:sp>
        <p:nvSpPr>
          <p:cNvPr id="34" name="CuadroTexto 33"/>
          <p:cNvSpPr txBox="1"/>
          <p:nvPr/>
        </p:nvSpPr>
        <p:spPr>
          <a:xfrm>
            <a:off x="18918487" y="22538955"/>
            <a:ext cx="59951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/>
              <a:t>La navegación en la dimensión temporal se realiza a través de un </a:t>
            </a:r>
            <a:r>
              <a:rPr lang="es-CO" sz="2800" i="1" dirty="0" smtClean="0"/>
              <a:t>slider</a:t>
            </a:r>
            <a:r>
              <a:rPr lang="es-CO" sz="2800" dirty="0" smtClean="0"/>
              <a:t> en la parte inferior. La escala del </a:t>
            </a:r>
            <a:r>
              <a:rPr lang="es-CO" sz="2800" i="1" dirty="0" smtClean="0"/>
              <a:t>slider</a:t>
            </a:r>
            <a:r>
              <a:rPr lang="es-CO" sz="2800" dirty="0" smtClean="0"/>
              <a:t> representa los ‘</a:t>
            </a:r>
            <a:r>
              <a:rPr lang="es-CO" sz="2800" i="1" dirty="0" err="1" smtClean="0"/>
              <a:t>cuandos</a:t>
            </a:r>
            <a:r>
              <a:rPr lang="es-CO" sz="2800" dirty="0" smtClean="0"/>
              <a:t>’ disponibles para el conjunto de datos actual.</a:t>
            </a:r>
          </a:p>
          <a:p>
            <a:endParaRPr lang="es-CO" sz="2800" dirty="0" smtClean="0"/>
          </a:p>
          <a:p>
            <a:r>
              <a:rPr lang="es-CO" sz="2800" dirty="0" smtClean="0"/>
              <a:t>La navegación en la dimensión espacial se realiza a través de un mapa. El color de la geometría representa la magnitud del dato espacio-temporal relativo al conjunto completo de datos representado.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144782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rmatoPoster_ISI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FormatoPoster_ISIS-2015-1-Imagine</Template>
  <TotalTime>149</TotalTime>
  <Words>599</Words>
  <Application>Microsoft Office PowerPoint</Application>
  <PresentationFormat>Personalizado</PresentationFormat>
  <Paragraphs>38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Wingdings</vt:lpstr>
      <vt:lpstr>FormatoPoster_ISIS</vt:lpstr>
      <vt:lpstr>LapsoCarte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LapsoCarte</dc:title>
  <dc:creator>Camilo Vargas Cabrera</dc:creator>
  <cp:lastModifiedBy>Camilo Vargas Cabrera</cp:lastModifiedBy>
  <cp:revision>21</cp:revision>
  <dcterms:created xsi:type="dcterms:W3CDTF">2015-11-26T22:42:09Z</dcterms:created>
  <dcterms:modified xsi:type="dcterms:W3CDTF">2015-11-29T01:15:36Z</dcterms:modified>
</cp:coreProperties>
</file>